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668" y="-132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06.04.2022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06.04.2022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529697"/>
            <a:ext cx="1157288" cy="112680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6" y="529697"/>
            <a:ext cx="3357563" cy="112680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06.04.2022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06.04.2022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06.04.2022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7176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28901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06.04.2022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06.04.2022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06.04.2022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06.04.2022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06.04.2022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06.04.2022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D57948-8B94-4C56-8BDA-37BF68D52874}" type="datetimeFigureOut">
              <a:rPr lang="ru-RU" smtClean="0"/>
              <a:pPr/>
              <a:t>06.04.2022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hyperlink" Target="http://www.fond-rostok.ru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NULL" TargetMode="External"/><Relationship Id="rId5" Type="http://schemas.openxmlformats.org/officeDocument/2006/relationships/hyperlink" Target="mailto:obr@deti.gov.ru" TargetMode="External"/><Relationship Id="rId4" Type="http://schemas.openxmlformats.org/officeDocument/2006/relationships/hyperlink" Target="http://www.videopasport.ru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hyperlink" Target="tel:+7(843)%20236-61-6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Безымянный.jpg"/>
          <p:cNvPicPr>
            <a:picLocks noChangeAspect="1"/>
          </p:cNvPicPr>
          <p:nvPr/>
        </p:nvPicPr>
        <p:blipFill>
          <a:blip r:embed="rId2"/>
          <a:srcRect r="11458"/>
          <a:stretch>
            <a:fillRect/>
          </a:stretch>
        </p:blipFill>
        <p:spPr>
          <a:xfrm>
            <a:off x="0" y="0"/>
            <a:ext cx="6858000" cy="850484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738290"/>
            <a:ext cx="6858000" cy="785817"/>
          </a:xfrm>
        </p:spPr>
        <p:txBody>
          <a:bodyPr>
            <a:normAutofit/>
          </a:bodyPr>
          <a:lstStyle/>
          <a:p>
            <a:r>
              <a:rPr lang="en-US" sz="3000" b="1" dirty="0" smtClean="0">
                <a:solidFill>
                  <a:schemeClr val="bg1"/>
                </a:solidFill>
              </a:rPr>
              <a:t>rtdety.tatarstan.ru</a:t>
            </a:r>
            <a:endParaRPr lang="ru-RU" sz="3000" b="1" dirty="0">
              <a:solidFill>
                <a:schemeClr val="bg1"/>
              </a:solidFill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/>
          <a:srcRect l="85299" t="67417" r="2062" b="17601"/>
          <a:stretch>
            <a:fillRect/>
          </a:stretch>
        </p:blipFill>
        <p:spPr bwMode="auto">
          <a:xfrm>
            <a:off x="0" y="2881297"/>
            <a:ext cx="6858000" cy="7024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1428736" y="3309926"/>
            <a:ext cx="5429264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Портал </a:t>
            </a:r>
            <a:r>
              <a:rPr lang="ru-RU" sz="1400" dirty="0"/>
              <a:t>правительства Республики </a:t>
            </a:r>
            <a:r>
              <a:rPr lang="ru-RU" sz="1400" dirty="0" smtClean="0"/>
              <a:t>Татарстан </a:t>
            </a:r>
          </a:p>
          <a:p>
            <a:r>
              <a:rPr lang="ru-RU" sz="1400" dirty="0" smtClean="0"/>
              <a:t>                                                                               </a:t>
            </a:r>
            <a:r>
              <a:rPr lang="ru-RU" sz="1400" u="sng" dirty="0" smtClean="0">
                <a:solidFill>
                  <a:srgbClr val="0000FF"/>
                </a:solidFill>
              </a:rPr>
              <a:t>http://prav.tatar.ru</a:t>
            </a:r>
          </a:p>
          <a:p>
            <a:r>
              <a:rPr lang="ru-RU" sz="1400" dirty="0"/>
              <a:t> </a:t>
            </a:r>
            <a:r>
              <a:rPr lang="ru-RU" sz="1400" dirty="0" smtClean="0"/>
              <a:t>Информационно-поисковая </a:t>
            </a:r>
            <a:r>
              <a:rPr lang="ru-RU" sz="1400" dirty="0"/>
              <a:t>система для усыновителей «ВИДЕОПАСПОРТ</a:t>
            </a:r>
            <a:r>
              <a:rPr lang="ru-RU" sz="1400" dirty="0" smtClean="0"/>
              <a:t>»         </a:t>
            </a:r>
            <a:r>
              <a:rPr lang="ru-RU" sz="1400" dirty="0"/>
              <a:t>        </a:t>
            </a:r>
            <a:r>
              <a:rPr lang="ru-RU" sz="1400" dirty="0" smtClean="0"/>
              <a:t>                          </a:t>
            </a:r>
            <a:r>
              <a:rPr lang="ru-RU" sz="1400" u="sng" dirty="0" smtClean="0">
                <a:hlinkClick r:id="rId4"/>
              </a:rPr>
              <a:t>http</a:t>
            </a:r>
            <a:r>
              <a:rPr lang="ru-RU" sz="1400" u="sng" dirty="0">
                <a:hlinkClick r:id="rId4"/>
              </a:rPr>
              <a:t>://</a:t>
            </a:r>
            <a:r>
              <a:rPr lang="ru-RU" sz="1400" u="sng" dirty="0" smtClean="0">
                <a:hlinkClick r:id="rId4"/>
              </a:rPr>
              <a:t>www.videopasport.ru</a:t>
            </a:r>
            <a:endParaRPr lang="ru-RU" sz="1400" dirty="0"/>
          </a:p>
          <a:p>
            <a:r>
              <a:rPr lang="ru-RU" sz="1400" dirty="0"/>
              <a:t> </a:t>
            </a:r>
            <a:r>
              <a:rPr lang="ru-RU" sz="1400" dirty="0" smtClean="0"/>
              <a:t>Уполномоченный </a:t>
            </a:r>
            <a:r>
              <a:rPr lang="ru-RU" sz="1400" dirty="0"/>
              <a:t>по правам человека в Республике Татарстан </a:t>
            </a:r>
          </a:p>
          <a:p>
            <a:r>
              <a:rPr lang="ru-RU" sz="1400" dirty="0"/>
              <a:t>    </a:t>
            </a:r>
            <a:r>
              <a:rPr lang="ru-RU" sz="1400" dirty="0" smtClean="0">
                <a:solidFill>
                  <a:srgbClr val="0000FF"/>
                </a:solidFill>
              </a:rPr>
              <a:t>                                              </a:t>
            </a:r>
            <a:r>
              <a:rPr lang="ru-RU" sz="1400" dirty="0">
                <a:solidFill>
                  <a:srgbClr val="0000FF"/>
                </a:solidFill>
              </a:rPr>
              <a:t> </a:t>
            </a:r>
            <a:r>
              <a:rPr lang="ru-RU" sz="1400" dirty="0" smtClean="0">
                <a:solidFill>
                  <a:srgbClr val="0000FF"/>
                </a:solidFill>
              </a:rPr>
              <a:t>        </a:t>
            </a:r>
            <a:r>
              <a:rPr lang="ru-RU" sz="1400" dirty="0">
                <a:solidFill>
                  <a:srgbClr val="0000FF"/>
                </a:solidFill>
              </a:rPr>
              <a:t> </a:t>
            </a:r>
            <a:r>
              <a:rPr lang="ru-RU" sz="1400" dirty="0" smtClean="0">
                <a:solidFill>
                  <a:srgbClr val="0000FF"/>
                </a:solidFill>
              </a:rPr>
              <a:t>                   </a:t>
            </a:r>
            <a:r>
              <a:rPr lang="ru-RU" sz="1400" u="sng" dirty="0" smtClean="0">
                <a:solidFill>
                  <a:srgbClr val="0000FF"/>
                </a:solidFill>
              </a:rPr>
              <a:t>http</a:t>
            </a:r>
            <a:r>
              <a:rPr lang="ru-RU" sz="1400" u="sng" dirty="0">
                <a:solidFill>
                  <a:srgbClr val="0000FF"/>
                </a:solidFill>
              </a:rPr>
              <a:t>://</a:t>
            </a:r>
            <a:r>
              <a:rPr lang="ru-RU" sz="1400" u="sng" dirty="0" smtClean="0">
                <a:solidFill>
                  <a:srgbClr val="0000FF"/>
                </a:solidFill>
              </a:rPr>
              <a:t>upch.tatarstan.ru</a:t>
            </a:r>
            <a:endParaRPr lang="ru-RU" sz="1400" u="sng" dirty="0">
              <a:solidFill>
                <a:srgbClr val="0000FF"/>
              </a:solidFill>
            </a:endParaRPr>
          </a:p>
          <a:p>
            <a:r>
              <a:rPr lang="ru-RU" sz="1400" dirty="0"/>
              <a:t> </a:t>
            </a:r>
            <a:r>
              <a:rPr lang="ru-RU" sz="1400" dirty="0" smtClean="0"/>
              <a:t>Уполномоченный </a:t>
            </a:r>
            <a:r>
              <a:rPr lang="ru-RU" sz="1400" dirty="0"/>
              <a:t>при Президенте РФ по правам ребенка – </a:t>
            </a:r>
            <a:endParaRPr lang="ru-RU" sz="1400" dirty="0" smtClean="0"/>
          </a:p>
          <a:p>
            <a:r>
              <a:rPr lang="ru-RU" sz="1400" dirty="0" smtClean="0"/>
              <a:t>Кузнецова  Анна Юрьевна                              </a:t>
            </a:r>
            <a:r>
              <a:rPr lang="en-US" sz="1400" dirty="0" smtClean="0"/>
              <a:t>http</a:t>
            </a:r>
            <a:r>
              <a:rPr lang="en-US" sz="1400" dirty="0" smtClean="0">
                <a:sym typeface="Wingdings" pitchFamily="2" charset="2"/>
              </a:rPr>
              <a:t>://</a:t>
            </a:r>
            <a:r>
              <a:rPr lang="ru-RU" sz="1400" cap="all" dirty="0" smtClean="0"/>
              <a:t> </a:t>
            </a:r>
            <a:r>
              <a:rPr lang="ru-RU" sz="1400" dirty="0" err="1" smtClean="0">
                <a:hlinkClick r:id="rId5"/>
              </a:rPr>
              <a:t>obr@deti.gov.ru</a:t>
            </a:r>
            <a:endParaRPr lang="ru-RU" sz="1400" dirty="0" smtClean="0"/>
          </a:p>
          <a:p>
            <a:r>
              <a:rPr lang="ru-RU" sz="1400" dirty="0"/>
              <a:t> </a:t>
            </a:r>
            <a:r>
              <a:rPr lang="ru-RU" sz="1400" dirty="0" smtClean="0"/>
              <a:t>Благотворительный </a:t>
            </a:r>
            <a:r>
              <a:rPr lang="ru-RU" sz="1400" dirty="0"/>
              <a:t>фонд "</a:t>
            </a:r>
            <a:r>
              <a:rPr lang="ru-RU" sz="1400" dirty="0" smtClean="0"/>
              <a:t>Росток»            </a:t>
            </a:r>
            <a:r>
              <a:rPr lang="ru-RU" sz="1400" dirty="0" smtClean="0">
                <a:hlinkClick r:id="rId6" invalidUrl="http:///"/>
              </a:rPr>
              <a:t>http://</a:t>
            </a:r>
            <a:r>
              <a:rPr lang="ru-RU" sz="1400" dirty="0" smtClean="0">
                <a:hlinkClick r:id="rId7"/>
              </a:rPr>
              <a:t>www.fond-rostok.ru</a:t>
            </a:r>
            <a:r>
              <a:rPr lang="ru-RU" sz="1400" dirty="0"/>
              <a:t> </a:t>
            </a:r>
          </a:p>
          <a:p>
            <a:r>
              <a:rPr lang="ru-RU" sz="1400" dirty="0"/>
              <a:t> </a:t>
            </a:r>
            <a:r>
              <a:rPr lang="ru-RU" sz="1400" dirty="0" smtClean="0"/>
              <a:t>Программа </a:t>
            </a:r>
            <a:r>
              <a:rPr lang="ru-RU" sz="1400" dirty="0"/>
              <a:t>реабилитации детей с ограниченными возможностями по слуху «Я </a:t>
            </a:r>
            <a:r>
              <a:rPr lang="ru-RU" sz="1400" dirty="0" smtClean="0"/>
              <a:t>слышу мир!»                               </a:t>
            </a:r>
            <a:r>
              <a:rPr lang="ru-RU" sz="1400" dirty="0" smtClean="0">
                <a:solidFill>
                  <a:srgbClr val="0000FF"/>
                </a:solidFill>
              </a:rPr>
              <a:t> </a:t>
            </a:r>
            <a:r>
              <a:rPr lang="ru-RU" sz="1400" u="sng" dirty="0" smtClean="0">
                <a:solidFill>
                  <a:srgbClr val="0000FF"/>
                </a:solidFill>
              </a:rPr>
              <a:t>http://www.usharik.ru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810256"/>
            <a:ext cx="6858000" cy="4095744"/>
          </a:xfrm>
          <a:noFill/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1800" b="1" dirty="0" smtClean="0">
                <a:solidFill>
                  <a:srgbClr val="C00000"/>
                </a:solidFill>
              </a:rPr>
              <a:t>Уважаемые посетители сайта </a:t>
            </a:r>
          </a:p>
          <a:p>
            <a:pPr>
              <a:spcBef>
                <a:spcPts val="0"/>
              </a:spcBef>
            </a:pPr>
            <a:r>
              <a:rPr lang="ru-RU" sz="1800" b="1" dirty="0" smtClean="0">
                <a:solidFill>
                  <a:srgbClr val="C00000"/>
                </a:solidFill>
              </a:rPr>
              <a:t>Уполномоченного по правам ребенка в Республике Татарстан!</a:t>
            </a:r>
          </a:p>
          <a:p>
            <a:pPr>
              <a:spcBef>
                <a:spcPts val="0"/>
              </a:spcBef>
            </a:pPr>
            <a:r>
              <a:rPr lang="ru-RU" sz="1600" dirty="0" smtClean="0">
                <a:solidFill>
                  <a:srgbClr val="C00000"/>
                </a:solidFill>
              </a:rPr>
              <a:t/>
            </a:r>
            <a:br>
              <a:rPr lang="ru-RU" sz="1600" dirty="0" smtClean="0">
                <a:solidFill>
                  <a:srgbClr val="C00000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Чтобы отправить сообщение, воспользуйтесь электронной формой отправки, заполните в полях корректные сведения о себе. В обязательном порядке должны быть указаны фамилия, имя, отчество , адрес электронной почты  для направления ответа в электронной либо письменной форме. Лаконично и грамотно сформулируйте текст Вашего обращения.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В случае если Ваш вопрос относится к компетенции данного органа власти, Ваше обращение будет рассмотрено не позднее 30 дней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с момента его регистрации. </a:t>
            </a:r>
          </a:p>
          <a:p>
            <a:r>
              <a:rPr lang="ru-RU" sz="1600" b="1" dirty="0" smtClean="0">
                <a:solidFill>
                  <a:schemeClr val="tx1"/>
                </a:solidFill>
              </a:rPr>
              <a:t>Прежде чем отправить обращение через Интернет-приемную, рекомендуем Вам просмотреть раздел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ru-RU" sz="1600" b="1" dirty="0" smtClean="0">
                <a:solidFill>
                  <a:schemeClr val="tx1"/>
                </a:solidFill>
              </a:rPr>
              <a:t>«Часто задаваемые вопросы». Возможно, Вы сразу найдете информацию на интересующую Вас тему.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500174" y="2881298"/>
            <a:ext cx="535782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C00000"/>
                </a:solidFill>
              </a:rPr>
              <a:t>Полезные ссылки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/>
          <a:srcRect l="2049" t="28823" r="84540" b="26052"/>
          <a:stretch>
            <a:fillRect/>
          </a:stretch>
        </p:blipFill>
        <p:spPr bwMode="auto">
          <a:xfrm>
            <a:off x="0" y="2952736"/>
            <a:ext cx="1428736" cy="2714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Безымянный.jpg"/>
          <p:cNvPicPr>
            <a:picLocks noChangeAspect="1"/>
          </p:cNvPicPr>
          <p:nvPr/>
        </p:nvPicPr>
        <p:blipFill>
          <a:blip r:embed="rId2"/>
          <a:srcRect r="11458"/>
          <a:stretch>
            <a:fillRect/>
          </a:stretch>
        </p:blipFill>
        <p:spPr>
          <a:xfrm>
            <a:off x="0" y="0"/>
            <a:ext cx="6858000" cy="850484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738290"/>
            <a:ext cx="6858000" cy="785817"/>
          </a:xfrm>
        </p:spPr>
        <p:txBody>
          <a:bodyPr>
            <a:normAutofit/>
          </a:bodyPr>
          <a:lstStyle/>
          <a:p>
            <a:r>
              <a:rPr lang="en-US" sz="3000" b="1" dirty="0" smtClean="0">
                <a:solidFill>
                  <a:schemeClr val="bg1"/>
                </a:solidFill>
              </a:rPr>
              <a:t>rtdety.tatarstan.ru</a:t>
            </a:r>
            <a:endParaRPr lang="ru-RU" sz="3000" b="1" dirty="0">
              <a:solidFill>
                <a:schemeClr val="bg1"/>
              </a:solidFill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/>
          <a:srcRect l="85299" t="67417" r="2062" b="17601"/>
          <a:stretch>
            <a:fillRect/>
          </a:stretch>
        </p:blipFill>
        <p:spPr bwMode="auto">
          <a:xfrm>
            <a:off x="0" y="2881297"/>
            <a:ext cx="6858000" cy="7024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2214554" y="2881298"/>
            <a:ext cx="464344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Волынец Ирина Владимировна</a:t>
            </a:r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357166" y="7310454"/>
            <a:ext cx="6215106" cy="4714908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6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Родилась 2 августа 1978 года в г. Казань. В 1995 году окончила с медалью казанскую среднюю школу №126. Окончила Казанский государственный </a:t>
            </a:r>
            <a:r>
              <a:rPr lang="ru-RU" sz="6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университет, </a:t>
            </a:r>
            <a:r>
              <a:rPr lang="ru-RU" sz="6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Российскую академию народного хозяйства и государственной службы при президенте </a:t>
            </a:r>
            <a:r>
              <a:rPr lang="ru-RU" sz="6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РФ. 2015 г. удостоена </a:t>
            </a:r>
            <a:r>
              <a:rPr lang="ru-RU" sz="6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официальной благодарности Статс-секретаря-заместителя Министра внутренних дел Российской Федерации. С 2016 г. </a:t>
            </a:r>
            <a:r>
              <a:rPr lang="ru-RU" sz="6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–председатель </a:t>
            </a:r>
            <a:r>
              <a:rPr lang="ru-RU" sz="6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Центрального </a:t>
            </a:r>
            <a:r>
              <a:rPr lang="ru-RU" sz="6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совета </a:t>
            </a:r>
            <a:r>
              <a:rPr lang="ru-RU" sz="6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общественного движения</a:t>
            </a:r>
            <a:r>
              <a:rPr lang="ru-RU" sz="6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«Национальный родительский комитет», миссией которого является защита семьи и сохранение традиционных ценностей путем консолидации сил общества и государства. </a:t>
            </a:r>
            <a:r>
              <a:rPr lang="ru-RU" sz="6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 2020 г. – член Общественной палаты РФ. Награждена нагрудным знаком «Трудовая доблесть».</a:t>
            </a:r>
            <a:endParaRPr lang="ru-RU" sz="6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pPr algn="just"/>
            <a:r>
              <a:rPr lang="ru-RU" sz="6000" dirty="0" smtClean="0">
                <a:solidFill>
                  <a:schemeClr val="tx1"/>
                </a:solidFill>
              </a:rPr>
              <a:t>       </a:t>
            </a:r>
            <a:r>
              <a:rPr lang="ru-RU" sz="5600" dirty="0" smtClean="0">
                <a:solidFill>
                  <a:schemeClr val="tx1"/>
                </a:solidFill>
              </a:rPr>
              <a:t>    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357430" y="3309926"/>
            <a:ext cx="4286280" cy="3562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50" dirty="0" smtClean="0">
                <a:latin typeface="Times New Roman" pitchFamily="18" charset="0"/>
                <a:cs typeface="Times New Roman" pitchFamily="18" charset="0"/>
              </a:rPr>
              <a:t>С 2020 года является Уполномоченным по правам ребенка в Республике Татарстан»</a:t>
            </a:r>
          </a:p>
          <a:p>
            <a:r>
              <a:rPr lang="ru-RU" sz="1550" b="1" dirty="0" smtClean="0">
                <a:latin typeface="Times New Roman" pitchFamily="18" charset="0"/>
                <a:cs typeface="Times New Roman" pitchFamily="18" charset="0"/>
              </a:rPr>
              <a:t>Адрес:</a:t>
            </a:r>
            <a:r>
              <a:rPr lang="ru-RU" sz="1550" dirty="0" smtClean="0">
                <a:latin typeface="Times New Roman" pitchFamily="18" charset="0"/>
                <a:cs typeface="Times New Roman" pitchFamily="18" charset="0"/>
              </a:rPr>
              <a:t> 420015, РТ, г. Казань, ул. К.Маркса, 61</a:t>
            </a:r>
          </a:p>
          <a:p>
            <a:r>
              <a:rPr lang="ru-RU" sz="1550" b="1" dirty="0" smtClean="0">
                <a:latin typeface="Times New Roman" pitchFamily="18" charset="0"/>
                <a:cs typeface="Times New Roman" pitchFamily="18" charset="0"/>
              </a:rPr>
              <a:t>Телефон:</a:t>
            </a:r>
            <a:r>
              <a:rPr lang="ru-RU" sz="155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550" dirty="0" smtClean="0">
                <a:latin typeface="Times New Roman" pitchFamily="18" charset="0"/>
                <a:cs typeface="Times New Roman" pitchFamily="18" charset="0"/>
                <a:hlinkClick r:id="rId4"/>
              </a:rPr>
              <a:t>+7(843) </a:t>
            </a:r>
            <a:r>
              <a:rPr lang="ru-RU" sz="1550" dirty="0" smtClean="0">
                <a:latin typeface="Times New Roman" pitchFamily="18" charset="0"/>
                <a:cs typeface="Times New Roman" pitchFamily="18" charset="0"/>
                <a:hlinkClick r:id="rId4"/>
              </a:rPr>
              <a:t>236-61-64</a:t>
            </a:r>
            <a:endParaRPr lang="en-US" sz="155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550" dirty="0" smtClean="0">
                <a:latin typeface="Times New Roman" pitchFamily="18" charset="0"/>
                <a:cs typeface="Times New Roman" pitchFamily="18" charset="0"/>
              </a:rPr>
              <a:t>Факс: (843)236-61-64</a:t>
            </a:r>
          </a:p>
          <a:p>
            <a:r>
              <a:rPr lang="ru-RU" sz="1550" dirty="0" smtClean="0">
                <a:latin typeface="Times New Roman" pitchFamily="18" charset="0"/>
                <a:cs typeface="Times New Roman" pitchFamily="18" charset="0"/>
              </a:rPr>
              <a:t>Интернет приемная: </a:t>
            </a:r>
            <a:r>
              <a:rPr lang="en-US" sz="1550" dirty="0" smtClean="0">
                <a:latin typeface="Times New Roman" pitchFamily="18" charset="0"/>
                <a:cs typeface="Times New Roman" pitchFamily="18" charset="0"/>
              </a:rPr>
              <a:t>ridety.tatarstan.ru</a:t>
            </a:r>
          </a:p>
          <a:p>
            <a:r>
              <a:rPr lang="ru-RU" sz="1550" dirty="0" smtClean="0">
                <a:latin typeface="Times New Roman" pitchFamily="18" charset="0"/>
                <a:cs typeface="Times New Roman" pitchFamily="18" charset="0"/>
              </a:rPr>
              <a:t>Приемные дни и часы:</a:t>
            </a:r>
          </a:p>
          <a:p>
            <a:r>
              <a:rPr lang="ru-RU" sz="1550" dirty="0" smtClean="0">
                <a:latin typeface="Times New Roman" pitchFamily="18" charset="0"/>
                <a:cs typeface="Times New Roman" pitchFamily="18" charset="0"/>
              </a:rPr>
              <a:t>Сотрудники аппарата: каждую среду с 9.00-18.00 ч. </a:t>
            </a:r>
          </a:p>
          <a:p>
            <a:r>
              <a:rPr lang="ru-RU" sz="1550" dirty="0" smtClean="0">
                <a:latin typeface="Times New Roman" pitchFamily="18" charset="0"/>
                <a:cs typeface="Times New Roman" pitchFamily="18" charset="0"/>
              </a:rPr>
              <a:t>Уполномоченный по правам ребенка в РТ: каждый вторник с 14.00 – 18.00 часов</a:t>
            </a:r>
          </a:p>
          <a:p>
            <a:r>
              <a:rPr lang="ru-RU" sz="1550" dirty="0" smtClean="0">
                <a:latin typeface="Times New Roman" pitchFamily="18" charset="0"/>
                <a:cs typeface="Times New Roman" pitchFamily="18" charset="0"/>
              </a:rPr>
              <a:t>(по предварительной записи по тел. (843) 236-61-64</a:t>
            </a:r>
            <a:endParaRPr lang="en-US" sz="155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https://tatcenter.ru/wp-content/uploads/2020/09/volynecz-irina-vladimirovna.pn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8" y="2952736"/>
            <a:ext cx="2063576" cy="2135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285728" y="6238884"/>
            <a:ext cx="635798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Бакланова Оксана Михайловна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Уполномоченный по правам ребенка по НМР, </a:t>
            </a:r>
          </a:p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т.44-78-00 приемная МБДОУ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Црр-д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/с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#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98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«Калейдоскоп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63</Words>
  <Application>Microsoft Office PowerPoint</Application>
  <PresentationFormat>Лист A4 (210x297 мм)</PresentationFormat>
  <Paragraphs>34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rtdety.tatarstan.ru</vt:lpstr>
      <vt:lpstr>rtdety.tatarstan.ru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rtdety.tatarstan.ru</dc:title>
  <dc:creator>Ольга</dc:creator>
  <cp:lastModifiedBy>User</cp:lastModifiedBy>
  <cp:revision>19</cp:revision>
  <dcterms:created xsi:type="dcterms:W3CDTF">2013-03-22T06:21:52Z</dcterms:created>
  <dcterms:modified xsi:type="dcterms:W3CDTF">2022-04-06T07:03:54Z</dcterms:modified>
</cp:coreProperties>
</file>